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6" r:id="rId4"/>
    <p:sldId id="279" r:id="rId5"/>
    <p:sldId id="312" r:id="rId6"/>
    <p:sldId id="285" r:id="rId7"/>
    <p:sldId id="268" r:id="rId8"/>
    <p:sldId id="284" r:id="rId9"/>
    <p:sldId id="314" r:id="rId10"/>
    <p:sldId id="258" r:id="rId11"/>
    <p:sldId id="280" r:id="rId12"/>
    <p:sldId id="309" r:id="rId13"/>
    <p:sldId id="311" r:id="rId14"/>
  </p:sldIdLst>
  <p:sldSz cx="9144000" cy="5143500" type="screen16x9"/>
  <p:notesSz cx="9144000" cy="51435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75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4295774"/>
            <a:ext cx="9143999" cy="8477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83689" y="2113533"/>
            <a:ext cx="5976620" cy="7550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9473" y="961136"/>
            <a:ext cx="8538845" cy="1692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edesson.sonora.gob.mx/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edesson.gob.mx/documentos/PUB2023/MCM%201ER%20Y%202DO%20BIMESTRE.pdf" TargetMode="Externa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514349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-444977"/>
            <a:ext cx="4495800" cy="3281698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2057400" y="2780405"/>
            <a:ext cx="4876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s-MX" sz="3200" b="1" spc="35" dirty="0">
                <a:solidFill>
                  <a:schemeClr val="bg1"/>
                </a:solidFill>
                <a:latin typeface="Verdana"/>
                <a:ea typeface="+mj-ea"/>
                <a:cs typeface="Verdana"/>
              </a:rPr>
              <a:t>Padrón </a:t>
            </a:r>
            <a:r>
              <a:rPr lang="es-MX" sz="3200" b="1" spc="35" dirty="0" smtClean="0">
                <a:solidFill>
                  <a:schemeClr val="bg1"/>
                </a:solidFill>
                <a:latin typeface="Verdana"/>
                <a:ea typeface="+mj-ea"/>
                <a:cs typeface="Verdana"/>
              </a:rPr>
              <a:t>de Beneficiarios 2023 </a:t>
            </a:r>
            <a:endParaRPr lang="es-MX" sz="3200" b="1" spc="35" dirty="0">
              <a:solidFill>
                <a:schemeClr val="bg1"/>
              </a:solidFill>
              <a:latin typeface="Verdana"/>
              <a:ea typeface="+mj-e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3999" cy="5143498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524000" y="2544678"/>
            <a:ext cx="6417311" cy="738664"/>
          </a:xfrm>
        </p:spPr>
        <p:txBody>
          <a:bodyPr/>
          <a:lstStyle/>
          <a:p>
            <a:pPr algn="ctr"/>
            <a:r>
              <a:rPr lang="es-MX" dirty="0" smtClean="0"/>
              <a:t>Sistema Integral de Programas Sociales SEDESSON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39000" y="2000250"/>
            <a:ext cx="628650" cy="62865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87043" y="1328364"/>
            <a:ext cx="4876800" cy="21679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8450" indent="-286385">
              <a:lnSpc>
                <a:spcPts val="1664"/>
              </a:lnSpc>
              <a:spcBef>
                <a:spcPts val="125"/>
              </a:spcBef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lang="es-MX" sz="1400" spc="45" dirty="0" smtClean="0">
                <a:latin typeface="Verdana"/>
                <a:cs typeface="Verdana"/>
              </a:rPr>
              <a:t>Diseño del prototipo del Proyecto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047750"/>
            <a:ext cx="1420495" cy="0"/>
          </a:xfrm>
          <a:custGeom>
            <a:avLst/>
            <a:gdLst/>
            <a:ahLst/>
            <a:cxnLst/>
            <a:rect l="l" t="t" r="r" b="b"/>
            <a:pathLst>
              <a:path w="1420495">
                <a:moveTo>
                  <a:pt x="0" y="0"/>
                </a:moveTo>
                <a:lnTo>
                  <a:pt x="1419922" y="0"/>
                </a:lnTo>
              </a:path>
            </a:pathLst>
          </a:custGeom>
          <a:ln w="9525">
            <a:solidFill>
              <a:srgbClr val="DC7D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0820" y="4019550"/>
            <a:ext cx="1782605" cy="876497"/>
          </a:xfrm>
          <a:prstGeom prst="rect">
            <a:avLst/>
          </a:prstGeom>
        </p:spPr>
      </p:pic>
      <p:sp>
        <p:nvSpPr>
          <p:cNvPr id="11" name="object 2"/>
          <p:cNvSpPr txBox="1">
            <a:spLocks/>
          </p:cNvSpPr>
          <p:nvPr/>
        </p:nvSpPr>
        <p:spPr>
          <a:xfrm>
            <a:off x="487043" y="242824"/>
            <a:ext cx="8476381" cy="113653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12700" marR="5080">
              <a:lnSpc>
                <a:spcPct val="101800"/>
              </a:lnSpc>
              <a:spcBef>
                <a:spcPts val="50"/>
              </a:spcBef>
            </a:pPr>
            <a:r>
              <a:rPr lang="es-MX" kern="0" spc="-145" smtClean="0">
                <a:solidFill>
                  <a:srgbClr val="DC7D37"/>
                </a:solidFill>
              </a:rPr>
              <a:t>Desarrollo del </a:t>
            </a:r>
            <a:r>
              <a:rPr lang="es-MX" b="1" kern="0" spc="-105" smtClean="0">
                <a:solidFill>
                  <a:srgbClr val="410323"/>
                </a:solidFill>
              </a:rPr>
              <a:t>Sistema Integral de Programas Sociales SEDESSON</a:t>
            </a:r>
            <a:br>
              <a:rPr lang="es-MX" b="1" kern="0" spc="-105" smtClean="0">
                <a:solidFill>
                  <a:srgbClr val="410323"/>
                </a:solidFill>
              </a:rPr>
            </a:br>
            <a:endParaRPr lang="es-MX" b="1" kern="0" spc="-105" dirty="0">
              <a:solidFill>
                <a:srgbClr val="410323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5233" y="1045710"/>
            <a:ext cx="3753172" cy="3636855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43332" y="1825768"/>
            <a:ext cx="1810003" cy="207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72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39000" y="2000250"/>
            <a:ext cx="628650" cy="62865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87043" y="1328364"/>
            <a:ext cx="4876800" cy="21679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8450" indent="-286385">
              <a:lnSpc>
                <a:spcPts val="1664"/>
              </a:lnSpc>
              <a:spcBef>
                <a:spcPts val="125"/>
              </a:spcBef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lang="es-MX" sz="1400" spc="45" dirty="0" smtClean="0">
                <a:latin typeface="Verdana"/>
                <a:cs typeface="Verdana"/>
              </a:rPr>
              <a:t>Diseño del prototipo del Proyecto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047750"/>
            <a:ext cx="1420495" cy="0"/>
          </a:xfrm>
          <a:custGeom>
            <a:avLst/>
            <a:gdLst/>
            <a:ahLst/>
            <a:cxnLst/>
            <a:rect l="l" t="t" r="r" b="b"/>
            <a:pathLst>
              <a:path w="1420495">
                <a:moveTo>
                  <a:pt x="0" y="0"/>
                </a:moveTo>
                <a:lnTo>
                  <a:pt x="1419922" y="0"/>
                </a:lnTo>
              </a:path>
            </a:pathLst>
          </a:custGeom>
          <a:ln w="9525">
            <a:solidFill>
              <a:srgbClr val="DC7D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0820" y="4019550"/>
            <a:ext cx="1782605" cy="876497"/>
          </a:xfrm>
          <a:prstGeom prst="rect">
            <a:avLst/>
          </a:prstGeom>
        </p:spPr>
      </p:pic>
      <p:sp>
        <p:nvSpPr>
          <p:cNvPr id="11" name="object 2"/>
          <p:cNvSpPr txBox="1">
            <a:spLocks/>
          </p:cNvSpPr>
          <p:nvPr/>
        </p:nvSpPr>
        <p:spPr>
          <a:xfrm>
            <a:off x="487043" y="242824"/>
            <a:ext cx="8476381" cy="113653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12700" marR="5080">
              <a:lnSpc>
                <a:spcPct val="101800"/>
              </a:lnSpc>
              <a:spcBef>
                <a:spcPts val="50"/>
              </a:spcBef>
            </a:pPr>
            <a:r>
              <a:rPr lang="es-MX" kern="0" spc="-145" dirty="0" smtClean="0">
                <a:solidFill>
                  <a:srgbClr val="DC7D37"/>
                </a:solidFill>
              </a:rPr>
              <a:t>Desarrollo del </a:t>
            </a:r>
            <a:r>
              <a:rPr lang="es-MX" b="1" kern="0" spc="-105" dirty="0" smtClean="0">
                <a:solidFill>
                  <a:srgbClr val="410323"/>
                </a:solidFill>
              </a:rPr>
              <a:t>Sistema Integral de Programas Sociales SEDESSON</a:t>
            </a:r>
            <a:br>
              <a:rPr lang="es-MX" b="1" kern="0" spc="-105" dirty="0" smtClean="0">
                <a:solidFill>
                  <a:srgbClr val="410323"/>
                </a:solidFill>
              </a:rPr>
            </a:br>
            <a:endParaRPr lang="es-MX" b="1" kern="0" spc="-105" dirty="0">
              <a:solidFill>
                <a:srgbClr val="410323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9042" y="1660970"/>
            <a:ext cx="5172382" cy="287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9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39000" y="2000250"/>
            <a:ext cx="628650" cy="62865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87043" y="1328364"/>
            <a:ext cx="4876800" cy="21679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8450" indent="-286385">
              <a:lnSpc>
                <a:spcPts val="1664"/>
              </a:lnSpc>
              <a:spcBef>
                <a:spcPts val="125"/>
              </a:spcBef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lang="es-MX" sz="1400" spc="45" dirty="0" smtClean="0">
                <a:latin typeface="Verdana"/>
                <a:cs typeface="Verdana"/>
              </a:rPr>
              <a:t>Diseño del prototipo del Proyecto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047750"/>
            <a:ext cx="1420495" cy="0"/>
          </a:xfrm>
          <a:custGeom>
            <a:avLst/>
            <a:gdLst/>
            <a:ahLst/>
            <a:cxnLst/>
            <a:rect l="l" t="t" r="r" b="b"/>
            <a:pathLst>
              <a:path w="1420495">
                <a:moveTo>
                  <a:pt x="0" y="0"/>
                </a:moveTo>
                <a:lnTo>
                  <a:pt x="1419922" y="0"/>
                </a:lnTo>
              </a:path>
            </a:pathLst>
          </a:custGeom>
          <a:ln w="9525">
            <a:solidFill>
              <a:srgbClr val="DC7D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0820" y="4019550"/>
            <a:ext cx="1782605" cy="876497"/>
          </a:xfrm>
          <a:prstGeom prst="rect">
            <a:avLst/>
          </a:prstGeom>
        </p:spPr>
      </p:pic>
      <p:sp>
        <p:nvSpPr>
          <p:cNvPr id="11" name="object 2"/>
          <p:cNvSpPr txBox="1">
            <a:spLocks/>
          </p:cNvSpPr>
          <p:nvPr/>
        </p:nvSpPr>
        <p:spPr>
          <a:xfrm>
            <a:off x="487043" y="242824"/>
            <a:ext cx="8476381" cy="113653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12700" marR="5080">
              <a:lnSpc>
                <a:spcPct val="101800"/>
              </a:lnSpc>
              <a:spcBef>
                <a:spcPts val="50"/>
              </a:spcBef>
            </a:pPr>
            <a:r>
              <a:rPr lang="es-MX" kern="0" spc="-145" dirty="0" smtClean="0">
                <a:solidFill>
                  <a:srgbClr val="DC7D37"/>
                </a:solidFill>
              </a:rPr>
              <a:t>Desarrollo del </a:t>
            </a:r>
            <a:r>
              <a:rPr lang="es-MX" b="1" kern="0" spc="-105" dirty="0" smtClean="0">
                <a:solidFill>
                  <a:srgbClr val="410323"/>
                </a:solidFill>
              </a:rPr>
              <a:t>Sistema Integral de Programas Sociales SEDESSON</a:t>
            </a:r>
            <a:br>
              <a:rPr lang="es-MX" b="1" kern="0" spc="-105" dirty="0" smtClean="0">
                <a:solidFill>
                  <a:srgbClr val="410323"/>
                </a:solidFill>
              </a:rPr>
            </a:br>
            <a:endParaRPr lang="es-MX" b="1" kern="0" spc="-105" dirty="0">
              <a:solidFill>
                <a:srgbClr val="410323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5038" y="937145"/>
            <a:ext cx="3271696" cy="395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31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7044" y="242824"/>
            <a:ext cx="3703956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s-MX" spc="150" dirty="0" smtClean="0">
                <a:solidFill>
                  <a:srgbClr val="DC7D37"/>
                </a:solidFill>
              </a:rPr>
              <a:t>Agenda </a:t>
            </a:r>
            <a:r>
              <a:rPr spc="150" dirty="0" smtClean="0">
                <a:solidFill>
                  <a:srgbClr val="DC7D37"/>
                </a:solidFill>
              </a:rPr>
              <a:t>d</a:t>
            </a:r>
            <a:r>
              <a:rPr spc="20" dirty="0" smtClean="0">
                <a:solidFill>
                  <a:srgbClr val="DC7D37"/>
                </a:solidFill>
              </a:rPr>
              <a:t>e</a:t>
            </a:r>
            <a:r>
              <a:rPr lang="es-MX" spc="20" dirty="0" smtClean="0">
                <a:solidFill>
                  <a:srgbClr val="DC7D37"/>
                </a:solidFill>
              </a:rPr>
              <a:t> la</a:t>
            </a:r>
            <a:r>
              <a:rPr spc="-265" dirty="0" smtClean="0">
                <a:solidFill>
                  <a:srgbClr val="DC7D37"/>
                </a:solidFill>
              </a:rPr>
              <a:t> </a:t>
            </a:r>
            <a:r>
              <a:rPr b="1" spc="-75" dirty="0">
                <a:solidFill>
                  <a:srgbClr val="410323"/>
                </a:solidFill>
                <a:latin typeface="Verdana"/>
                <a:cs typeface="Verdana"/>
              </a:rPr>
              <a:t>r</a:t>
            </a:r>
            <a:r>
              <a:rPr b="1" spc="-30" dirty="0">
                <a:solidFill>
                  <a:srgbClr val="410323"/>
                </a:solidFill>
                <a:latin typeface="Verdana"/>
                <a:cs typeface="Verdana"/>
              </a:rPr>
              <a:t>e</a:t>
            </a:r>
            <a:r>
              <a:rPr b="1" spc="-50" dirty="0">
                <a:solidFill>
                  <a:srgbClr val="410323"/>
                </a:solidFill>
                <a:latin typeface="Verdana"/>
                <a:cs typeface="Verdana"/>
              </a:rPr>
              <a:t>u</a:t>
            </a:r>
            <a:r>
              <a:rPr b="1" spc="-65" dirty="0">
                <a:solidFill>
                  <a:srgbClr val="410323"/>
                </a:solidFill>
                <a:latin typeface="Verdana"/>
                <a:cs typeface="Verdana"/>
              </a:rPr>
              <a:t>n</a:t>
            </a:r>
            <a:r>
              <a:rPr b="1" spc="-75" dirty="0">
                <a:solidFill>
                  <a:srgbClr val="410323"/>
                </a:solidFill>
                <a:latin typeface="Verdana"/>
                <a:cs typeface="Verdana"/>
              </a:rPr>
              <a:t>i</a:t>
            </a:r>
            <a:r>
              <a:rPr b="1" spc="-5" dirty="0">
                <a:solidFill>
                  <a:srgbClr val="410323"/>
                </a:solidFill>
                <a:latin typeface="Verdana"/>
                <a:cs typeface="Verdana"/>
              </a:rPr>
              <a:t>ó</a:t>
            </a:r>
            <a:r>
              <a:rPr b="1" spc="-25" dirty="0">
                <a:solidFill>
                  <a:srgbClr val="410323"/>
                </a:solidFill>
                <a:latin typeface="Verdana"/>
                <a:cs typeface="Verdana"/>
              </a:rPr>
              <a:t>n</a:t>
            </a:r>
          </a:p>
        </p:txBody>
      </p:sp>
      <p:sp>
        <p:nvSpPr>
          <p:cNvPr id="3" name="object 3"/>
          <p:cNvSpPr/>
          <p:nvPr/>
        </p:nvSpPr>
        <p:spPr>
          <a:xfrm>
            <a:off x="4763" y="804926"/>
            <a:ext cx="1420495" cy="0"/>
          </a:xfrm>
          <a:custGeom>
            <a:avLst/>
            <a:gdLst/>
            <a:ahLst/>
            <a:cxnLst/>
            <a:rect l="l" t="t" r="r" b="b"/>
            <a:pathLst>
              <a:path w="1420495">
                <a:moveTo>
                  <a:pt x="0" y="0"/>
                </a:moveTo>
                <a:lnTo>
                  <a:pt x="1419922" y="0"/>
                </a:lnTo>
              </a:path>
            </a:pathLst>
          </a:custGeom>
          <a:ln w="9525">
            <a:solidFill>
              <a:srgbClr val="DC7D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03095" y="1099756"/>
            <a:ext cx="5198110" cy="258083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s-MX" sz="1400" b="1" spc="35" dirty="0">
                <a:solidFill>
                  <a:srgbClr val="3B3B3B"/>
                </a:solidFill>
                <a:latin typeface="Arial"/>
                <a:cs typeface="Arial"/>
              </a:rPr>
              <a:t>Ley General de </a:t>
            </a:r>
            <a:r>
              <a:rPr lang="es-MX" sz="1400" b="1" spc="20" dirty="0" smtClean="0">
                <a:solidFill>
                  <a:srgbClr val="950D52"/>
                </a:solidFill>
                <a:latin typeface="Arial"/>
                <a:cs typeface="Arial"/>
              </a:rPr>
              <a:t>Contabilidad Gubernamental,</a:t>
            </a:r>
            <a:r>
              <a:rPr lang="es-MX" sz="1400" b="1" spc="35" dirty="0" smtClean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lang="es-MX" sz="1400" b="1" spc="35" dirty="0">
                <a:solidFill>
                  <a:srgbClr val="3B3B3B"/>
                </a:solidFill>
                <a:latin typeface="Arial"/>
                <a:cs typeface="Arial"/>
              </a:rPr>
              <a:t>Ley General de </a:t>
            </a:r>
            <a:r>
              <a:rPr lang="es-MX" sz="1400" b="1" spc="20" dirty="0" smtClean="0">
                <a:solidFill>
                  <a:srgbClr val="950D52"/>
                </a:solidFill>
                <a:latin typeface="Arial"/>
                <a:cs typeface="Arial"/>
              </a:rPr>
              <a:t>Transparencia e Información Publica y </a:t>
            </a:r>
            <a:r>
              <a:rPr lang="es-MX" sz="1400" b="1" spc="35" dirty="0" smtClean="0">
                <a:solidFill>
                  <a:srgbClr val="3B3B3B"/>
                </a:solidFill>
                <a:latin typeface="Arial"/>
                <a:cs typeface="Arial"/>
              </a:rPr>
              <a:t>Ley General de </a:t>
            </a:r>
            <a:r>
              <a:rPr lang="es-MX" sz="1400" b="1" spc="20" dirty="0" smtClean="0">
                <a:solidFill>
                  <a:srgbClr val="950D52"/>
                </a:solidFill>
                <a:latin typeface="Arial"/>
                <a:cs typeface="Arial"/>
              </a:rPr>
              <a:t>Transparencia e Información Publica del Estado de Sonora.</a:t>
            </a:r>
            <a:endParaRPr lang="es-MX" sz="1400" b="1" spc="20" dirty="0">
              <a:solidFill>
                <a:srgbClr val="950D52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endParaRPr lang="es-MX" sz="1400" b="1" spc="-195" dirty="0">
              <a:solidFill>
                <a:srgbClr val="950D52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b="1" spc="-120" dirty="0" smtClean="0">
                <a:solidFill>
                  <a:srgbClr val="950D52"/>
                </a:solidFill>
                <a:latin typeface="Arial"/>
                <a:cs typeface="Arial"/>
              </a:rPr>
              <a:t> </a:t>
            </a:r>
            <a:r>
              <a:rPr lang="es-MX" sz="1400" b="1" spc="20" dirty="0">
                <a:solidFill>
                  <a:srgbClr val="950D52"/>
                </a:solidFill>
                <a:latin typeface="Arial"/>
                <a:cs typeface="Arial"/>
              </a:rPr>
              <a:t>Padrón de Beneficiarios por programa </a:t>
            </a:r>
            <a:r>
              <a:rPr lang="es-MX" sz="1400" b="1" spc="35" dirty="0" smtClean="0">
                <a:solidFill>
                  <a:srgbClr val="3B3B3B"/>
                </a:solidFill>
                <a:latin typeface="Arial"/>
                <a:cs typeface="Arial"/>
              </a:rPr>
              <a:t>(PB).</a:t>
            </a:r>
            <a:endParaRPr lang="es-MX" sz="1400" b="1" spc="-375" dirty="0" smtClean="0">
              <a:solidFill>
                <a:srgbClr val="3B3B3B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endParaRPr lang="es-MX" sz="1400" b="1" spc="-375" dirty="0" smtClean="0">
              <a:solidFill>
                <a:srgbClr val="3B3B3B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endParaRPr lang="es-MX" sz="1400" b="1" spc="-375" dirty="0">
              <a:solidFill>
                <a:srgbClr val="3B3B3B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s-MX" sz="1400" b="1" spc="10" dirty="0" smtClean="0">
                <a:solidFill>
                  <a:srgbClr val="950D52"/>
                </a:solidFill>
                <a:latin typeface="Arial"/>
                <a:cs typeface="Arial"/>
              </a:rPr>
              <a:t>Datos Generales</a:t>
            </a:r>
            <a:r>
              <a:rPr lang="es-MX" sz="1400" b="1" spc="-45" dirty="0">
                <a:solidFill>
                  <a:srgbClr val="950D52"/>
                </a:solidFill>
                <a:latin typeface="Arial"/>
                <a:cs typeface="Arial"/>
              </a:rPr>
              <a:t>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2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s-MX" sz="1400" b="1" spc="25" dirty="0" smtClean="0">
                <a:solidFill>
                  <a:srgbClr val="950D52"/>
                </a:solidFill>
                <a:latin typeface="Arial"/>
                <a:cs typeface="Arial"/>
              </a:rPr>
              <a:t>Sistema Integral de Programas Sociales SEDESSON.</a:t>
            </a:r>
          </a:p>
          <a:p>
            <a:pPr marL="12700">
              <a:lnSpc>
                <a:spcPct val="100000"/>
              </a:lnSpc>
            </a:pPr>
            <a:endParaRPr lang="es-MX" sz="1400" b="1" spc="25" dirty="0">
              <a:solidFill>
                <a:srgbClr val="950D52"/>
              </a:solidFill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0769" y="1127370"/>
            <a:ext cx="457200" cy="43815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64907" y="3234475"/>
            <a:ext cx="383062" cy="42862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08788" y="1812876"/>
            <a:ext cx="495300" cy="48577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80820" y="4019550"/>
            <a:ext cx="1782605" cy="876497"/>
          </a:xfrm>
          <a:prstGeom prst="rect">
            <a:avLst/>
          </a:prstGeom>
        </p:spPr>
      </p:pic>
      <p:pic>
        <p:nvPicPr>
          <p:cNvPr id="12" name="Imagen 11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917" y="3737408"/>
            <a:ext cx="2088777" cy="1524000"/>
          </a:xfrm>
          <a:prstGeom prst="rect">
            <a:avLst/>
          </a:prstGeom>
        </p:spPr>
      </p:pic>
      <p:pic>
        <p:nvPicPr>
          <p:cNvPr id="13" name="object 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58600" y="2468324"/>
            <a:ext cx="449233" cy="4756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24267" y="367728"/>
            <a:ext cx="6461760" cy="32380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s-MX" sz="2000" b="1" spc="-35" dirty="0" smtClean="0">
                <a:solidFill>
                  <a:srgbClr val="410323"/>
                </a:solidFill>
              </a:rPr>
              <a:t>Ley General de </a:t>
            </a:r>
            <a:r>
              <a:rPr lang="es-MX" sz="2000" b="1" spc="-35" dirty="0">
                <a:solidFill>
                  <a:srgbClr val="410323"/>
                </a:solidFill>
              </a:rPr>
              <a:t>C</a:t>
            </a:r>
            <a:r>
              <a:rPr lang="es-MX" sz="2000" b="1" spc="-35" dirty="0" smtClean="0">
                <a:solidFill>
                  <a:srgbClr val="410323"/>
                </a:solidFill>
              </a:rPr>
              <a:t>ontabilidad Gubernamental</a:t>
            </a:r>
            <a:endParaRPr sz="2000" dirty="0"/>
          </a:p>
        </p:txBody>
      </p:sp>
      <p:sp>
        <p:nvSpPr>
          <p:cNvPr id="6" name="object 9"/>
          <p:cNvSpPr txBox="1"/>
          <p:nvPr/>
        </p:nvSpPr>
        <p:spPr>
          <a:xfrm>
            <a:off x="685800" y="1276350"/>
            <a:ext cx="7666807" cy="222625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algn="just"/>
            <a:r>
              <a:rPr lang="es-MX" dirty="0" smtClean="0"/>
              <a:t>Con fundamento en los artículos 9, fracciones I, IX y XIV, 14 y 67, último párrafo, de la Ley General de Contabilidad Gubernamental y Cuarto Transitorio del Decreto por el que se reforma y adiciona la Ley General de Contabilidad Gubernamental, para transparentar y armonizar la información financiera relativa a la aplicación de recursos públicos en los distintos órdenes de gobierno publicado en el Diario Oficial de la Federación el 12 de noviembre de 2012 se emite la: Norma para establecer la estructura de información de montos pagados por ayudas y subsidios.</a:t>
            </a:r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820" y="4019550"/>
            <a:ext cx="1782605" cy="876497"/>
          </a:xfrm>
          <a:prstGeom prst="rect">
            <a:avLst/>
          </a:prstGeom>
        </p:spPr>
      </p:pic>
      <p:pic>
        <p:nvPicPr>
          <p:cNvPr id="8" name="Imagen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917" y="3737408"/>
            <a:ext cx="2088777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9"/>
          <p:cNvSpPr txBox="1"/>
          <p:nvPr/>
        </p:nvSpPr>
        <p:spPr>
          <a:xfrm>
            <a:off x="381000" y="285750"/>
            <a:ext cx="8347159" cy="4380686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r>
              <a:rPr lang="es-MX" sz="1400" b="1" spc="-35" dirty="0">
                <a:solidFill>
                  <a:srgbClr val="410323"/>
                </a:solidFill>
                <a:latin typeface="Verdana"/>
                <a:ea typeface="+mj-ea"/>
                <a:cs typeface="Verdana"/>
              </a:rPr>
              <a:t>Precisiones al formato </a:t>
            </a:r>
          </a:p>
          <a:p>
            <a:r>
              <a:rPr lang="es-MX" sz="1600" dirty="0" smtClean="0"/>
              <a:t>Esquema </a:t>
            </a:r>
            <a:r>
              <a:rPr lang="es-MX" sz="1600" dirty="0" smtClean="0"/>
              <a:t>de información de montos pagados por ayudas y subsidios: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600" dirty="0" smtClean="0"/>
              <a:t> </a:t>
            </a:r>
            <a:r>
              <a:rPr lang="es-MX" sz="1400" b="1" spc="-35" dirty="0">
                <a:solidFill>
                  <a:srgbClr val="410323"/>
                </a:solidFill>
                <a:latin typeface="Verdana"/>
                <a:ea typeface="+mj-ea"/>
                <a:cs typeface="Verdana"/>
              </a:rPr>
              <a:t>Concepto: </a:t>
            </a:r>
            <a:r>
              <a:rPr lang="es-MX" sz="1600" dirty="0" smtClean="0"/>
              <a:t>Identificar el número y nombre de la partida genérica del Clasificador por Objeto del Gasto. Inciso reformado DOF 06-10-2014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400" b="1" spc="-35" dirty="0">
                <a:solidFill>
                  <a:srgbClr val="410323"/>
                </a:solidFill>
                <a:latin typeface="Verdana"/>
                <a:ea typeface="+mj-ea"/>
                <a:cs typeface="Verdana"/>
              </a:rPr>
              <a:t>Sector: </a:t>
            </a:r>
            <a:r>
              <a:rPr lang="es-MX" sz="1600" dirty="0" smtClean="0"/>
              <a:t>Indicar con una “X” el tipo de sector que se ha beneficiado otorgando subsidios o ayudas, para efectos de este apartado se relacionan a los subsidios con el sector económico y a las ayudas con el social. Inciso reformado DOF 06-10-2014 1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400" b="1" spc="-35" dirty="0">
                <a:solidFill>
                  <a:srgbClr val="410323"/>
                </a:solidFill>
                <a:latin typeface="Verdana"/>
                <a:ea typeface="+mj-ea"/>
                <a:cs typeface="Verdana"/>
              </a:rPr>
              <a:t>Beneficiario: </a:t>
            </a:r>
            <a:r>
              <a:rPr lang="es-MX" sz="1600" dirty="0" smtClean="0"/>
              <a:t>Nombre completo del beneficiario. PDP Menores de Edad, Programas MV.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400" b="1" spc="-35" dirty="0">
                <a:solidFill>
                  <a:srgbClr val="410323"/>
                </a:solidFill>
                <a:latin typeface="Verdana"/>
                <a:ea typeface="+mj-ea"/>
                <a:cs typeface="Verdana"/>
              </a:rPr>
              <a:t>CURP: </a:t>
            </a:r>
            <a:r>
              <a:rPr lang="es-MX" sz="1600" dirty="0" smtClean="0"/>
              <a:t>Clave Única de Registro de Población, cuando el beneficiario de la ayuda o subsidio sea una persona física.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400" b="1" spc="-35" dirty="0">
                <a:solidFill>
                  <a:srgbClr val="410323"/>
                </a:solidFill>
                <a:latin typeface="Verdana"/>
                <a:ea typeface="+mj-ea"/>
                <a:cs typeface="Verdana"/>
              </a:rPr>
              <a:t>RFC: </a:t>
            </a:r>
            <a:r>
              <a:rPr lang="es-MX" sz="1600" dirty="0" smtClean="0"/>
              <a:t>Registro Federal de Contribuyentes con Homoclave cuando el beneficiario de la ayuda o subsidio sea una persona moral o persona física con actividad empresarial y profesional.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400" b="1" spc="-35" dirty="0">
                <a:solidFill>
                  <a:srgbClr val="410323"/>
                </a:solidFill>
                <a:latin typeface="Verdana"/>
                <a:ea typeface="+mj-ea"/>
                <a:cs typeface="Verdana"/>
              </a:rPr>
              <a:t>Monto Pagado: </a:t>
            </a:r>
            <a:r>
              <a:rPr lang="es-MX" sz="1600" dirty="0" smtClean="0"/>
              <a:t>Recursos efectivamente pagados al beneficiario del subsidio o ayuda, realizado por medio de transferencia electrónica, cheque, etc. Inciso reformado DOF 06-10-2014 g) Periodicidad: La información corresponde al trimestre que se reporta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400" b="1" spc="-35" dirty="0" smtClean="0">
                <a:solidFill>
                  <a:srgbClr val="FF0000"/>
                </a:solidFill>
                <a:latin typeface="Verdana"/>
                <a:ea typeface="+mj-ea"/>
                <a:cs typeface="Verdana"/>
              </a:rPr>
              <a:t>FOLIO: </a:t>
            </a:r>
            <a:r>
              <a:rPr lang="es-MX" sz="1600" dirty="0" smtClean="0"/>
              <a:t>Id  o llave que corresponde al dato único de cada expediente.</a:t>
            </a:r>
          </a:p>
          <a:p>
            <a:r>
              <a:rPr lang="es-MX" sz="1600" dirty="0" smtClean="0"/>
              <a:t> Asignando  datos claves en este.</a:t>
            </a:r>
          </a:p>
          <a:p>
            <a:pPr indent="-285750">
              <a:buFont typeface="Wingdings" panose="05000000000000000000" pitchFamily="2" charset="2"/>
              <a:buChar char="q"/>
            </a:pPr>
            <a:r>
              <a:rPr lang="es-MX" sz="1400" b="1" spc="-35" dirty="0" smtClean="0">
                <a:solidFill>
                  <a:srgbClr val="FF0000"/>
                </a:solidFill>
                <a:latin typeface="Verdana"/>
                <a:ea typeface="+mj-ea"/>
                <a:cs typeface="Verdana"/>
              </a:rPr>
              <a:t>PERÍODO: </a:t>
            </a:r>
            <a:r>
              <a:rPr lang="es-MX" sz="1600" dirty="0" smtClean="0"/>
              <a:t>Período de dispersión del recurso, en base al trimestre a informar.</a:t>
            </a:r>
            <a:endParaRPr lang="es-MX" sz="1600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820" y="4019550"/>
            <a:ext cx="1782605" cy="876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52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9"/>
          <p:cNvSpPr txBox="1"/>
          <p:nvPr/>
        </p:nvSpPr>
        <p:spPr>
          <a:xfrm>
            <a:off x="407190" y="410088"/>
            <a:ext cx="8347159" cy="502702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r>
              <a:rPr lang="es-MX" sz="1600" dirty="0" smtClean="0"/>
              <a:t>Para la estructura de la información de los montos pagados por ayudas y subsidios y su presentación, los entes obligados deberán observar el modelo de formato siguiente:</a:t>
            </a:r>
            <a:endParaRPr lang="es-MX" sz="1600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820" y="4019550"/>
            <a:ext cx="1782605" cy="876497"/>
          </a:xfrm>
          <a:prstGeom prst="rect">
            <a:avLst/>
          </a:prstGeom>
        </p:spPr>
      </p:pic>
      <p:sp>
        <p:nvSpPr>
          <p:cNvPr id="11" name="object 4"/>
          <p:cNvSpPr txBox="1"/>
          <p:nvPr/>
        </p:nvSpPr>
        <p:spPr>
          <a:xfrm>
            <a:off x="943482" y="3926665"/>
            <a:ext cx="7982447" cy="18421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2899"/>
              </a:lnSpc>
              <a:spcBef>
                <a:spcPts val="75"/>
              </a:spcBef>
            </a:pPr>
            <a:r>
              <a:rPr lang="es-MX" sz="1200" dirty="0" smtClean="0">
                <a:latin typeface="Verdana"/>
                <a:cs typeface="Verdana"/>
              </a:rPr>
              <a:t>https://www.conac.gob.mx/work/models/CONAC/normatividad/NOR_01_14_006.pdf</a:t>
            </a:r>
            <a:endParaRPr sz="1200" dirty="0">
              <a:latin typeface="Verdana"/>
              <a:cs typeface="Verdana"/>
            </a:endParaRPr>
          </a:p>
        </p:txBody>
      </p:sp>
      <p:sp>
        <p:nvSpPr>
          <p:cNvPr id="12" name="object 4"/>
          <p:cNvSpPr txBox="1"/>
          <p:nvPr/>
        </p:nvSpPr>
        <p:spPr>
          <a:xfrm>
            <a:off x="589547" y="4363257"/>
            <a:ext cx="7982447" cy="37439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2899"/>
              </a:lnSpc>
              <a:spcBef>
                <a:spcPts val="75"/>
              </a:spcBef>
            </a:pPr>
            <a:r>
              <a:rPr lang="es-MX" sz="1200" spc="-35" dirty="0" smtClean="0">
                <a:latin typeface="Verdana"/>
                <a:cs typeface="Verdana"/>
              </a:rPr>
              <a:t>https://transparencia.sonora.gob.mx/informacion-publica/organismos/1/dependencias/6/secretaria-de-desarrollo-social</a:t>
            </a:r>
            <a:endParaRPr sz="1200" dirty="0">
              <a:latin typeface="Verdana"/>
              <a:cs typeface="Verdana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3"/>
          <a:srcRect t="5924"/>
          <a:stretch/>
        </p:blipFill>
        <p:spPr>
          <a:xfrm>
            <a:off x="1381918" y="1145470"/>
            <a:ext cx="6043377" cy="2525813"/>
          </a:xfrm>
          <a:prstGeom prst="rect">
            <a:avLst/>
          </a:prstGeom>
        </p:spPr>
      </p:pic>
      <p:sp>
        <p:nvSpPr>
          <p:cNvPr id="15" name="Título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186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1000" y="251240"/>
            <a:ext cx="6461760" cy="23147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s-MX" sz="1400" b="1" spc="-35" dirty="0" smtClean="0">
                <a:solidFill>
                  <a:srgbClr val="410323"/>
                </a:solidFill>
              </a:rPr>
              <a:t>Procedimiento</a:t>
            </a:r>
            <a:r>
              <a:rPr lang="es-MX" sz="1400" b="1" spc="-35" dirty="0" smtClean="0">
                <a:solidFill>
                  <a:srgbClr val="410323"/>
                </a:solidFill>
                <a:latin typeface="Verdana"/>
                <a:cs typeface="Verdana"/>
              </a:rPr>
              <a:t>:</a:t>
            </a:r>
            <a:endParaRPr sz="1400" dirty="0">
              <a:latin typeface="Verdana"/>
              <a:cs typeface="Verdana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820" y="4019550"/>
            <a:ext cx="1782605" cy="876497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482714"/>
            <a:ext cx="6968148" cy="4473566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1123950"/>
            <a:ext cx="1782605" cy="876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62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51434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56630" y="2038350"/>
            <a:ext cx="5976620" cy="3853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" algn="ctr">
              <a:lnSpc>
                <a:spcPts val="2870"/>
              </a:lnSpc>
            </a:pPr>
            <a:r>
              <a:rPr lang="es-MX" b="1" spc="-35" dirty="0" smtClean="0"/>
              <a:t>Pa</a:t>
            </a:r>
            <a:r>
              <a:rPr lang="es-MX" b="1" spc="-105" dirty="0" smtClean="0">
                <a:latin typeface="Verdana"/>
                <a:cs typeface="Verdana"/>
              </a:rPr>
              <a:t>drón de Beneficiarios </a:t>
            </a:r>
            <a:r>
              <a:rPr lang="es-MX" b="1" spc="-105" dirty="0" smtClean="0">
                <a:latin typeface="Verdana"/>
                <a:cs typeface="Verdana"/>
              </a:rPr>
              <a:t>SEDESSON</a:t>
            </a:r>
            <a:endParaRPr b="1" spc="-290" dirty="0">
              <a:latin typeface="Verdana"/>
              <a:cs typeface="Verdana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3052"/>
            <a:ext cx="1940588" cy="14165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1000" y="251240"/>
            <a:ext cx="6461760" cy="23147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s-MX" sz="1400" b="1" spc="-35" dirty="0" smtClean="0">
                <a:solidFill>
                  <a:srgbClr val="410323"/>
                </a:solidFill>
              </a:rPr>
              <a:t>PB de SEDESSON</a:t>
            </a:r>
            <a:r>
              <a:rPr lang="es-MX" sz="1400" b="1" spc="-35" dirty="0" smtClean="0">
                <a:solidFill>
                  <a:srgbClr val="410323"/>
                </a:solidFill>
                <a:latin typeface="Verdana"/>
                <a:cs typeface="Verdana"/>
              </a:rPr>
              <a:t>:</a:t>
            </a:r>
            <a:endParaRPr sz="1400" dirty="0">
              <a:latin typeface="Verdana"/>
              <a:cs typeface="Verdana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820" y="4019550"/>
            <a:ext cx="1782605" cy="876497"/>
          </a:xfrm>
          <a:prstGeom prst="rect">
            <a:avLst/>
          </a:prstGeom>
        </p:spPr>
      </p:pic>
      <p:pic>
        <p:nvPicPr>
          <p:cNvPr id="7" name="Imagen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857" y="3695798"/>
            <a:ext cx="2088777" cy="152400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836979"/>
            <a:ext cx="3342048" cy="286747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0600" y="1283790"/>
            <a:ext cx="3696629" cy="2723638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702813" y="4095090"/>
            <a:ext cx="3308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6"/>
              </a:rPr>
              <a:t>https://sedesson.sonora.gob.mx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21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1000" y="251240"/>
            <a:ext cx="6461760" cy="23147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s-MX" sz="1400" b="1" spc="-35" dirty="0" smtClean="0">
                <a:solidFill>
                  <a:srgbClr val="410323"/>
                </a:solidFill>
              </a:rPr>
              <a:t>Programa Mano con mano</a:t>
            </a:r>
            <a:endParaRPr sz="1400" dirty="0">
              <a:latin typeface="Verdana"/>
              <a:cs typeface="Verdana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820" y="4019550"/>
            <a:ext cx="1782605" cy="876497"/>
          </a:xfrm>
          <a:prstGeom prst="rect">
            <a:avLst/>
          </a:prstGeom>
        </p:spPr>
      </p:pic>
      <p:pic>
        <p:nvPicPr>
          <p:cNvPr id="7" name="Imagen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857" y="3695798"/>
            <a:ext cx="2088777" cy="152400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9400" y="1374173"/>
            <a:ext cx="3124200" cy="2775635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381000" y="819150"/>
            <a:ext cx="8458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5"/>
              </a:rPr>
              <a:t>https://</a:t>
            </a:r>
            <a:r>
              <a:rPr lang="en-US" sz="1400" dirty="0" smtClean="0">
                <a:hlinkClick r:id="rId5"/>
              </a:rPr>
              <a:t>sedesson.gob.mx/documentos/PUB2023/MCM%201ER%20Y%202DO%20BIMESTRE.pdf</a:t>
            </a:r>
            <a:endParaRPr lang="en-US" sz="1400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948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5583</TotalTime>
  <Words>486</Words>
  <Application>Microsoft Office PowerPoint</Application>
  <PresentationFormat>Presentación en pantalla (16:9)</PresentationFormat>
  <Paragraphs>39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Arial MT</vt:lpstr>
      <vt:lpstr>Calibri</vt:lpstr>
      <vt:lpstr>Verdana</vt:lpstr>
      <vt:lpstr>Wingdings</vt:lpstr>
      <vt:lpstr>Office Theme</vt:lpstr>
      <vt:lpstr>Presentación de PowerPoint</vt:lpstr>
      <vt:lpstr>Agenda de la reunión</vt:lpstr>
      <vt:lpstr>Ley General de Contabilidad Gubernamental</vt:lpstr>
      <vt:lpstr>Presentación de PowerPoint</vt:lpstr>
      <vt:lpstr>Presentación de PowerPoint</vt:lpstr>
      <vt:lpstr>Procedimiento:</vt:lpstr>
      <vt:lpstr>Padrón de Beneficiarios SEDESSON</vt:lpstr>
      <vt:lpstr>PB de SEDESSON:</vt:lpstr>
      <vt:lpstr>Programa Mano con mano</vt:lpstr>
      <vt:lpstr>Sistema Integral de Programas Sociales SEDESSON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SEDESSONUSR</cp:lastModifiedBy>
  <cp:revision>88</cp:revision>
  <dcterms:created xsi:type="dcterms:W3CDTF">2023-12-17T09:16:56Z</dcterms:created>
  <dcterms:modified xsi:type="dcterms:W3CDTF">2024-01-26T20:59:30Z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2023-09-26T00:00:00Z</vt:filetime>
  </property>
  <property fmtid="{D5CDD505-2E9C-101B-9397-08002B2CF9AE}" pid="3" name="LastSaved">
    <vt:filetime>2023-12-17T00:00:00Z</vt:filetime>
  </property>
</Properties>
</file>